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</p:sldMasterIdLst>
  <p:notesMasterIdLst>
    <p:notesMasterId r:id="rId23"/>
  </p:notesMasterIdLst>
  <p:sldIdLst>
    <p:sldId id="256" r:id="rId2"/>
    <p:sldId id="276" r:id="rId3"/>
    <p:sldId id="257" r:id="rId4"/>
    <p:sldId id="275" r:id="rId5"/>
    <p:sldId id="258" r:id="rId6"/>
    <p:sldId id="262" r:id="rId7"/>
    <p:sldId id="259" r:id="rId8"/>
    <p:sldId id="260" r:id="rId9"/>
    <p:sldId id="273" r:id="rId10"/>
    <p:sldId id="263" r:id="rId11"/>
    <p:sldId id="261" r:id="rId12"/>
    <p:sldId id="264" r:id="rId13"/>
    <p:sldId id="265" r:id="rId14"/>
    <p:sldId id="274" r:id="rId15"/>
    <p:sldId id="266" r:id="rId16"/>
    <p:sldId id="267" r:id="rId17"/>
    <p:sldId id="268" r:id="rId18"/>
    <p:sldId id="269" r:id="rId19"/>
    <p:sldId id="270" r:id="rId20"/>
    <p:sldId id="272" r:id="rId21"/>
    <p:sldId id="271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BA2A7-5E96-5ABF-639B-EBC28535810C}" v="5" dt="2024-08-16T08:36:01.562"/>
    <p1510:client id="{BEDBD307-1C55-4AC8-A9C5-F0FBC3C2C623}" v="11" dt="2024-08-16T20:16:19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6326"/>
  </p:normalViewPr>
  <p:slideViewPr>
    <p:cSldViewPr snapToGrid="0" snapToObjects="1" showGuides="1">
      <p:cViewPr varScale="1">
        <p:scale>
          <a:sx n="177" d="100"/>
          <a:sy n="177" d="100"/>
        </p:scale>
        <p:origin x="182" y="4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Franklin" userId="597174f7-d694-434f-a901-6589773874d0" providerId="ADAL" clId="{BEDBD307-1C55-4AC8-A9C5-F0FBC3C2C623}"/>
    <pc:docChg chg="undo custSel addSld modSld">
      <pc:chgData name="John Franklin" userId="597174f7-d694-434f-a901-6589773874d0" providerId="ADAL" clId="{BEDBD307-1C55-4AC8-A9C5-F0FBC3C2C623}" dt="2024-08-16T20:22:26.822" v="156" actId="478"/>
      <pc:docMkLst>
        <pc:docMk/>
      </pc:docMkLst>
      <pc:sldChg chg="modSp mod setBg">
        <pc:chgData name="John Franklin" userId="597174f7-d694-434f-a901-6589773874d0" providerId="ADAL" clId="{BEDBD307-1C55-4AC8-A9C5-F0FBC3C2C623}" dt="2024-08-16T19:55:16.022" v="87"/>
        <pc:sldMkLst>
          <pc:docMk/>
          <pc:sldMk cId="4020730681" sldId="256"/>
        </pc:sldMkLst>
        <pc:spChg chg="mod">
          <ac:chgData name="John Franklin" userId="597174f7-d694-434f-a901-6589773874d0" providerId="ADAL" clId="{BEDBD307-1C55-4AC8-A9C5-F0FBC3C2C623}" dt="2024-08-16T19:38:28.573" v="41" actId="20577"/>
          <ac:spMkLst>
            <pc:docMk/>
            <pc:sldMk cId="4020730681" sldId="256"/>
            <ac:spMk id="4" creationId="{BBD05543-79A6-4FC9-BF0E-F9ED4063B28C}"/>
          </ac:spMkLst>
        </pc:spChg>
      </pc:sldChg>
      <pc:sldChg chg="delSp modSp mod">
        <pc:chgData name="John Franklin" userId="597174f7-d694-434f-a901-6589773874d0" providerId="ADAL" clId="{BEDBD307-1C55-4AC8-A9C5-F0FBC3C2C623}" dt="2024-08-16T20:22:26.822" v="156" actId="478"/>
        <pc:sldMkLst>
          <pc:docMk/>
          <pc:sldMk cId="3530880819" sldId="271"/>
        </pc:sldMkLst>
        <pc:spChg chg="mod">
          <ac:chgData name="John Franklin" userId="597174f7-d694-434f-a901-6589773874d0" providerId="ADAL" clId="{BEDBD307-1C55-4AC8-A9C5-F0FBC3C2C623}" dt="2024-08-16T20:22:21.605" v="155" actId="2711"/>
          <ac:spMkLst>
            <pc:docMk/>
            <pc:sldMk cId="3530880819" sldId="271"/>
            <ac:spMk id="2" creationId="{F309E8C7-959A-A74C-A828-1817A00F4A9A}"/>
          </ac:spMkLst>
        </pc:spChg>
        <pc:spChg chg="del">
          <ac:chgData name="John Franklin" userId="597174f7-d694-434f-a901-6589773874d0" providerId="ADAL" clId="{BEDBD307-1C55-4AC8-A9C5-F0FBC3C2C623}" dt="2024-08-16T20:22:26.822" v="156" actId="478"/>
          <ac:spMkLst>
            <pc:docMk/>
            <pc:sldMk cId="3530880819" sldId="271"/>
            <ac:spMk id="5" creationId="{CA32A6DE-3CA0-4C4D-B5FC-D6DE8F3AA2E0}"/>
          </ac:spMkLst>
        </pc:spChg>
      </pc:sldChg>
      <pc:sldChg chg="addSp delSp modSp new mod">
        <pc:chgData name="John Franklin" userId="597174f7-d694-434f-a901-6589773874d0" providerId="ADAL" clId="{BEDBD307-1C55-4AC8-A9C5-F0FBC3C2C623}" dt="2024-08-16T20:16:36.165" v="154" actId="115"/>
        <pc:sldMkLst>
          <pc:docMk/>
          <pc:sldMk cId="1827138071" sldId="276"/>
        </pc:sldMkLst>
        <pc:spChg chg="del">
          <ac:chgData name="John Franklin" userId="597174f7-d694-434f-a901-6589773874d0" providerId="ADAL" clId="{BEDBD307-1C55-4AC8-A9C5-F0FBC3C2C623}" dt="2024-08-16T19:44:28.682" v="46"/>
          <ac:spMkLst>
            <pc:docMk/>
            <pc:sldMk cId="1827138071" sldId="276"/>
            <ac:spMk id="2" creationId="{4B8E6F58-493B-4C1D-3517-71876C78A44E}"/>
          </ac:spMkLst>
        </pc:spChg>
        <pc:spChg chg="add mod">
          <ac:chgData name="John Franklin" userId="597174f7-d694-434f-a901-6589773874d0" providerId="ADAL" clId="{BEDBD307-1C55-4AC8-A9C5-F0FBC3C2C623}" dt="2024-08-16T19:49:11.313" v="85" actId="1076"/>
          <ac:spMkLst>
            <pc:docMk/>
            <pc:sldMk cId="1827138071" sldId="276"/>
            <ac:spMk id="5" creationId="{F9BA3D3D-2484-79E5-1D9C-39CBAA65E414}"/>
          </ac:spMkLst>
        </pc:spChg>
        <pc:spChg chg="add mod">
          <ac:chgData name="John Franklin" userId="597174f7-d694-434f-a901-6589773874d0" providerId="ADAL" clId="{BEDBD307-1C55-4AC8-A9C5-F0FBC3C2C623}" dt="2024-08-16T20:16:36.165" v="154" actId="115"/>
          <ac:spMkLst>
            <pc:docMk/>
            <pc:sldMk cId="1827138071" sldId="276"/>
            <ac:spMk id="8" creationId="{5EBF7093-D43F-EEB2-BE2F-48EDC857DA2E}"/>
          </ac:spMkLst>
        </pc:spChg>
        <pc:picChg chg="add mod">
          <ac:chgData name="John Franklin" userId="597174f7-d694-434f-a901-6589773874d0" providerId="ADAL" clId="{BEDBD307-1C55-4AC8-A9C5-F0FBC3C2C623}" dt="2024-08-16T20:15:35.866" v="151" actId="34135"/>
          <ac:picMkLst>
            <pc:docMk/>
            <pc:sldMk cId="1827138071" sldId="276"/>
            <ac:picMk id="4" creationId="{F56DE7E6-BCD9-79B4-685E-E3FF1E41A467}"/>
          </ac:picMkLst>
        </pc:picChg>
        <pc:picChg chg="add mod">
          <ac:chgData name="John Franklin" userId="597174f7-d694-434f-a901-6589773874d0" providerId="ADAL" clId="{BEDBD307-1C55-4AC8-A9C5-F0FBC3C2C623}" dt="2024-08-16T20:13:05.481" v="102" actId="1076"/>
          <ac:picMkLst>
            <pc:docMk/>
            <pc:sldMk cId="1827138071" sldId="276"/>
            <ac:picMk id="7" creationId="{1CB77358-D4AB-55F7-CA2B-71271DA9C94A}"/>
          </ac:picMkLst>
        </pc:picChg>
        <pc:picChg chg="add del mod">
          <ac:chgData name="John Franklin" userId="597174f7-d694-434f-a901-6589773874d0" providerId="ADAL" clId="{BEDBD307-1C55-4AC8-A9C5-F0FBC3C2C623}" dt="2024-08-16T19:43:50.974" v="45" actId="478"/>
          <ac:picMkLst>
            <pc:docMk/>
            <pc:sldMk cId="1827138071" sldId="276"/>
            <ac:picMk id="1026" creationId="{E274BF78-9A4F-2640-920B-AE1359466758}"/>
          </ac:picMkLst>
        </pc:picChg>
      </pc:sldChg>
    </pc:docChg>
  </pc:docChgLst>
  <pc:docChgLst>
    <pc:chgData name="John Franklin" userId="S::john.franklin@bixal.com::597174f7-d694-434f-a901-6589773874d0" providerId="AD" clId="Web-{473BA2A7-5E96-5ABF-639B-EBC28535810C}"/>
    <pc:docChg chg="modSld">
      <pc:chgData name="John Franklin" userId="S::john.franklin@bixal.com::597174f7-d694-434f-a901-6589773874d0" providerId="AD" clId="Web-{473BA2A7-5E96-5ABF-639B-EBC28535810C}" dt="2024-08-16T08:35:11.046" v="2" actId="20577"/>
      <pc:docMkLst>
        <pc:docMk/>
      </pc:docMkLst>
      <pc:sldChg chg="modSp">
        <pc:chgData name="John Franklin" userId="S::john.franklin@bixal.com::597174f7-d694-434f-a901-6589773874d0" providerId="AD" clId="Web-{473BA2A7-5E96-5ABF-639B-EBC28535810C}" dt="2024-08-16T08:34:05.656" v="1" actId="20577"/>
        <pc:sldMkLst>
          <pc:docMk/>
          <pc:sldMk cId="370460661" sldId="261"/>
        </pc:sldMkLst>
        <pc:spChg chg="mod">
          <ac:chgData name="John Franklin" userId="S::john.franklin@bixal.com::597174f7-d694-434f-a901-6589773874d0" providerId="AD" clId="Web-{473BA2A7-5E96-5ABF-639B-EBC28535810C}" dt="2024-08-16T08:34:05.656" v="1" actId="20577"/>
          <ac:spMkLst>
            <pc:docMk/>
            <pc:sldMk cId="370460661" sldId="261"/>
            <ac:spMk id="3" creationId="{FC4B5362-22F1-4647-94DD-1C79E560DF37}"/>
          </ac:spMkLst>
        </pc:spChg>
      </pc:sldChg>
      <pc:sldChg chg="modSp">
        <pc:chgData name="John Franklin" userId="S::john.franklin@bixal.com::597174f7-d694-434f-a901-6589773874d0" providerId="AD" clId="Web-{473BA2A7-5E96-5ABF-639B-EBC28535810C}" dt="2024-08-16T08:35:11.046" v="2" actId="20577"/>
        <pc:sldMkLst>
          <pc:docMk/>
          <pc:sldMk cId="213066577" sldId="268"/>
        </pc:sldMkLst>
        <pc:spChg chg="mod">
          <ac:chgData name="John Franklin" userId="S::john.franklin@bixal.com::597174f7-d694-434f-a901-6589773874d0" providerId="AD" clId="Web-{473BA2A7-5E96-5ABF-639B-EBC28535810C}" dt="2024-08-16T08:35:11.046" v="2" actId="20577"/>
          <ac:spMkLst>
            <pc:docMk/>
            <pc:sldMk cId="213066577" sldId="268"/>
            <ac:spMk id="3" creationId="{A9C41199-6145-634C-B2FB-02B4AD5C9434}"/>
          </ac:spMkLst>
        </pc:spChg>
      </pc:sldChg>
    </pc:docChg>
  </pc:docChgLst>
  <pc:docChgLst>
    <pc:chgData name="John Franklin" userId="597174f7-d694-434f-a901-6589773874d0" providerId="ADAL" clId="{AD8F57A2-96DE-4F02-81FC-05C4042CC931}"/>
    <pc:docChg chg="modSld">
      <pc:chgData name="John Franklin" userId="597174f7-d694-434f-a901-6589773874d0" providerId="ADAL" clId="{AD8F57A2-96DE-4F02-81FC-05C4042CC931}" dt="2022-02-17T03:06:18.711" v="188"/>
      <pc:docMkLst>
        <pc:docMk/>
      </pc:docMkLst>
      <pc:sldChg chg="modAnim">
        <pc:chgData name="John Franklin" userId="597174f7-d694-434f-a901-6589773874d0" providerId="ADAL" clId="{AD8F57A2-96DE-4F02-81FC-05C4042CC931}" dt="2022-02-17T03:00:47.133" v="17"/>
        <pc:sldMkLst>
          <pc:docMk/>
          <pc:sldMk cId="1703538305" sldId="257"/>
        </pc:sldMkLst>
      </pc:sldChg>
      <pc:sldChg chg="modAnim">
        <pc:chgData name="John Franklin" userId="597174f7-d694-434f-a901-6589773874d0" providerId="ADAL" clId="{AD8F57A2-96DE-4F02-81FC-05C4042CC931}" dt="2022-02-17T03:00:57.804" v="18"/>
        <pc:sldMkLst>
          <pc:docMk/>
          <pc:sldMk cId="2694502562" sldId="258"/>
        </pc:sldMkLst>
      </pc:sldChg>
      <pc:sldChg chg="modSp mod modAnim">
        <pc:chgData name="John Franklin" userId="597174f7-d694-434f-a901-6589773874d0" providerId="ADAL" clId="{AD8F57A2-96DE-4F02-81FC-05C4042CC931}" dt="2022-02-17T03:01:10.286" v="19"/>
        <pc:sldMkLst>
          <pc:docMk/>
          <pc:sldMk cId="3214193108" sldId="259"/>
        </pc:sldMkLst>
        <pc:spChg chg="mod">
          <ac:chgData name="John Franklin" userId="597174f7-d694-434f-a901-6589773874d0" providerId="ADAL" clId="{AD8F57A2-96DE-4F02-81FC-05C4042CC931}" dt="2022-02-17T02:51:56.511" v="14" actId="20577"/>
          <ac:spMkLst>
            <pc:docMk/>
            <pc:sldMk cId="3214193108" sldId="259"/>
            <ac:spMk id="3" creationId="{82B10B25-D73C-EC41-931E-B6736CFB6026}"/>
          </ac:spMkLst>
        </pc:spChg>
      </pc:sldChg>
      <pc:sldChg chg="modAnim">
        <pc:chgData name="John Franklin" userId="597174f7-d694-434f-a901-6589773874d0" providerId="ADAL" clId="{AD8F57A2-96DE-4F02-81FC-05C4042CC931}" dt="2022-02-17T03:01:17.906" v="20"/>
        <pc:sldMkLst>
          <pc:docMk/>
          <pc:sldMk cId="3075709886" sldId="260"/>
        </pc:sldMkLst>
      </pc:sldChg>
      <pc:sldChg chg="modAnim">
        <pc:chgData name="John Franklin" userId="597174f7-d694-434f-a901-6589773874d0" providerId="ADAL" clId="{AD8F57A2-96DE-4F02-81FC-05C4042CC931}" dt="2022-02-17T03:01:29.573" v="22"/>
        <pc:sldMkLst>
          <pc:docMk/>
          <pc:sldMk cId="370460661" sldId="261"/>
        </pc:sldMkLst>
      </pc:sldChg>
      <pc:sldChg chg="modAnim">
        <pc:chgData name="John Franklin" userId="597174f7-d694-434f-a901-6589773874d0" providerId="ADAL" clId="{AD8F57A2-96DE-4F02-81FC-05C4042CC931}" dt="2022-02-17T03:01:24.300" v="21"/>
        <pc:sldMkLst>
          <pc:docMk/>
          <pc:sldMk cId="3382851261" sldId="263"/>
        </pc:sldMkLst>
      </pc:sldChg>
      <pc:sldChg chg="modAnim">
        <pc:chgData name="John Franklin" userId="597174f7-d694-434f-a901-6589773874d0" providerId="ADAL" clId="{AD8F57A2-96DE-4F02-81FC-05C4042CC931}" dt="2022-02-17T03:01:35.444" v="23"/>
        <pc:sldMkLst>
          <pc:docMk/>
          <pc:sldMk cId="1968265365" sldId="264"/>
        </pc:sldMkLst>
      </pc:sldChg>
      <pc:sldChg chg="modAnim">
        <pc:chgData name="John Franklin" userId="597174f7-d694-434f-a901-6589773874d0" providerId="ADAL" clId="{AD8F57A2-96DE-4F02-81FC-05C4042CC931}" dt="2022-02-17T03:01:42.513" v="24"/>
        <pc:sldMkLst>
          <pc:docMk/>
          <pc:sldMk cId="3245166143" sldId="265"/>
        </pc:sldMkLst>
      </pc:sldChg>
      <pc:sldChg chg="modAnim">
        <pc:chgData name="John Franklin" userId="597174f7-d694-434f-a901-6589773874d0" providerId="ADAL" clId="{AD8F57A2-96DE-4F02-81FC-05C4042CC931}" dt="2022-02-17T03:01:47.268" v="25"/>
        <pc:sldMkLst>
          <pc:docMk/>
          <pc:sldMk cId="1682795793" sldId="266"/>
        </pc:sldMkLst>
      </pc:sldChg>
      <pc:sldChg chg="modAnim">
        <pc:chgData name="John Franklin" userId="597174f7-d694-434f-a901-6589773874d0" providerId="ADAL" clId="{AD8F57A2-96DE-4F02-81FC-05C4042CC931}" dt="2022-02-17T03:01:51.125" v="26"/>
        <pc:sldMkLst>
          <pc:docMk/>
          <pc:sldMk cId="2249429731" sldId="267"/>
        </pc:sldMkLst>
      </pc:sldChg>
      <pc:sldChg chg="modSp modAnim">
        <pc:chgData name="John Franklin" userId="597174f7-d694-434f-a901-6589773874d0" providerId="ADAL" clId="{AD8F57A2-96DE-4F02-81FC-05C4042CC931}" dt="2022-02-17T03:02:38.509" v="42" actId="20577"/>
        <pc:sldMkLst>
          <pc:docMk/>
          <pc:sldMk cId="213066577" sldId="268"/>
        </pc:sldMkLst>
        <pc:spChg chg="mod">
          <ac:chgData name="John Franklin" userId="597174f7-d694-434f-a901-6589773874d0" providerId="ADAL" clId="{AD8F57A2-96DE-4F02-81FC-05C4042CC931}" dt="2022-02-17T03:02:38.509" v="42" actId="20577"/>
          <ac:spMkLst>
            <pc:docMk/>
            <pc:sldMk cId="213066577" sldId="268"/>
            <ac:spMk id="3" creationId="{A9C41199-6145-634C-B2FB-02B4AD5C9434}"/>
          </ac:spMkLst>
        </pc:spChg>
      </pc:sldChg>
      <pc:sldChg chg="modSp modAnim">
        <pc:chgData name="John Franklin" userId="597174f7-d694-434f-a901-6589773874d0" providerId="ADAL" clId="{AD8F57A2-96DE-4F02-81FC-05C4042CC931}" dt="2022-02-17T03:03:49.939" v="178" actId="20577"/>
        <pc:sldMkLst>
          <pc:docMk/>
          <pc:sldMk cId="1824106202" sldId="270"/>
        </pc:sldMkLst>
        <pc:spChg chg="mod">
          <ac:chgData name="John Franklin" userId="597174f7-d694-434f-a901-6589773874d0" providerId="ADAL" clId="{AD8F57A2-96DE-4F02-81FC-05C4042CC931}" dt="2022-02-17T03:03:49.939" v="178" actId="20577"/>
          <ac:spMkLst>
            <pc:docMk/>
            <pc:sldMk cId="1824106202" sldId="270"/>
            <ac:spMk id="3" creationId="{A81DDD1A-5180-5F4C-A85F-F85A96752883}"/>
          </ac:spMkLst>
        </pc:spChg>
      </pc:sldChg>
      <pc:sldChg chg="modSp modAnim">
        <pc:chgData name="John Franklin" userId="597174f7-d694-434f-a901-6589773874d0" providerId="ADAL" clId="{AD8F57A2-96DE-4F02-81FC-05C4042CC931}" dt="2022-02-17T03:06:18.711" v="188"/>
        <pc:sldMkLst>
          <pc:docMk/>
          <pc:sldMk cId="3939092667" sldId="272"/>
        </pc:sldMkLst>
        <pc:spChg chg="mod">
          <ac:chgData name="John Franklin" userId="597174f7-d694-434f-a901-6589773874d0" providerId="ADAL" clId="{AD8F57A2-96DE-4F02-81FC-05C4042CC931}" dt="2022-02-17T03:04:17.093" v="181" actId="20578"/>
          <ac:spMkLst>
            <pc:docMk/>
            <pc:sldMk cId="3939092667" sldId="272"/>
            <ac:spMk id="3" creationId="{30018F2C-4CE2-584D-BFDA-512FB0C8202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ED6AA-4224-2545-BB1D-B0BDB4392BF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8A7C-AB0C-B04B-98A1-03F706DCE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00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Zone = collection of DNS records under a common name.  </a:t>
            </a:r>
            <a:r>
              <a:rPr lang="en-US" dirty="0" err="1"/>
              <a:t>Bixal.com</a:t>
            </a:r>
            <a:r>
              <a:rPr lang="en-US" dirty="0"/>
              <a:t> has a zone.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8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four network hosts: Stanford Research Institute (SRI), UCLA, UC Santa Barbara, U of Utah; 30 institutions by 1973.  First DNS RFC: https://</a:t>
            </a:r>
            <a:r>
              <a:rPr lang="en-US" err="1"/>
              <a:t>datatracker.ietf.org</a:t>
            </a:r>
            <a:r>
              <a:rPr lang="en-US"/>
              <a:t>/doc/html/rfc1034 (November 1987)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5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2008: .com = 77.5M, </a:t>
            </a:r>
            <a:r>
              <a:rPr lang="en-US" err="1"/>
              <a:t>.net</a:t>
            </a:r>
            <a:r>
              <a:rPr lang="en-US"/>
              <a:t> 11.8M, .org 7.2M</a:t>
            </a:r>
          </a:p>
          <a:p>
            <a:r>
              <a:rPr lang="en-US"/>
              <a:t>2021: .com = 157.0M, .</a:t>
            </a:r>
            <a:r>
              <a:rPr lang="en-US" err="1"/>
              <a:t>tk</a:t>
            </a:r>
            <a:r>
              <a:rPr lang="en-US"/>
              <a:t> 24.7M, .</a:t>
            </a:r>
            <a:r>
              <a:rPr lang="en-US" err="1"/>
              <a:t>cn</a:t>
            </a:r>
            <a:r>
              <a:rPr lang="en-US"/>
              <a:t> 20.7M, .de17M, </a:t>
            </a:r>
            <a:r>
              <a:rPr lang="en-US" err="1"/>
              <a:t>.net</a:t>
            </a:r>
            <a:r>
              <a:rPr lang="en-US"/>
              <a:t> 13.6M, .</a:t>
            </a:r>
            <a:r>
              <a:rPr lang="en-US" err="1"/>
              <a:t>uk</a:t>
            </a:r>
            <a:r>
              <a:rPr lang="en-US"/>
              <a:t> 11.0M, .org 10.4M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Asymmetric encryption = Public key cryptography.  SSL certs, </a:t>
            </a:r>
            <a:r>
              <a:rPr lang="en-US" err="1"/>
              <a:t>ssh</a:t>
            </a:r>
            <a:r>
              <a:rPr lang="en-US"/>
              <a:t> keys, </a:t>
            </a:r>
            <a:r>
              <a:rPr lang="en-US" err="1"/>
              <a:t>pgp</a:t>
            </a:r>
            <a:r>
              <a:rPr lang="en-US"/>
              <a:t> keys, all are public key crypto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90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2008 OMB memo M-08-23 mandated DNSSEC for .gov domains.  2018 OMB memo M-18-23 ”rescinded” it, while also saying, "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agencies already should have implemented these security protections.</a:t>
            </a:r>
            <a:r>
              <a:rPr lang="en-US"/>
              <a:t>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02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datatracker.ietf.org</a:t>
            </a:r>
            <a:r>
              <a:rPr lang="en-US"/>
              <a:t>/doc/html/draft-</a:t>
            </a:r>
            <a:r>
              <a:rPr lang="en-US" err="1"/>
              <a:t>ietf</a:t>
            </a:r>
            <a:r>
              <a:rPr lang="en-US"/>
              <a:t>-</a:t>
            </a:r>
            <a:r>
              <a:rPr lang="en-US" err="1"/>
              <a:t>dnsop</a:t>
            </a:r>
            <a:r>
              <a:rPr lang="en-US"/>
              <a:t>-</a:t>
            </a:r>
            <a:r>
              <a:rPr lang="en-US" err="1"/>
              <a:t>svcb</a:t>
            </a:r>
            <a:r>
              <a:rPr lang="en-US"/>
              <a:t>-https</a:t>
            </a:r>
          </a:p>
          <a:p>
            <a:r>
              <a:rPr lang="en-US"/>
              <a:t>ALPN = Application Layer Protocol Negotiation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5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HSTS preload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08A7C-AB0C-B04B-98A1-03F706DCE0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6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w/ Color copy">
    <p:bg>
      <p:bgPr>
        <a:solidFill>
          <a:srgbClr val="DEE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172D6A"/>
                </a:solidFill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172D6A"/>
                </a:solidFill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172D6A"/>
                </a:solidFill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172D6A"/>
                </a:solidFill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172D6A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3" name="R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6110" y="3837582"/>
            <a:ext cx="1835908" cy="27971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| A Keynote Presentation"/>
          <p:cNvSpPr txBox="1"/>
          <p:nvPr/>
        </p:nvSpPr>
        <p:spPr>
          <a:xfrm>
            <a:off x="1546557" y="5929931"/>
            <a:ext cx="7858258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defTabSz="8255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55052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800" dirty="0">
                <a:solidFill>
                  <a:srgbClr val="172D6A"/>
                </a:solidFill>
              </a:rPr>
              <a:t>| </a:t>
            </a:r>
            <a:r>
              <a:rPr lang="en-US" sz="1800" dirty="0">
                <a:solidFill>
                  <a:srgbClr val="172D6A"/>
                </a:solidFill>
              </a:rPr>
              <a:t>Author and Date</a:t>
            </a:r>
            <a:endParaRPr sz="1800" dirty="0">
              <a:solidFill>
                <a:srgbClr val="172D6A"/>
              </a:solidFill>
            </a:endParaRPr>
          </a:p>
        </p:txBody>
      </p:sp>
      <p:pic>
        <p:nvPicPr>
          <p:cNvPr id="15" name="bixal_logo_final-02.png" descr="bixal_logo_final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5" y="6002804"/>
            <a:ext cx="870396" cy="17274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8811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1475258"/>
            <a:ext cx="10985500" cy="362079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5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5163024"/>
            <a:ext cx="10985500" cy="467390"/>
          </a:xfrm>
          <a:prstGeom prst="rect">
            <a:avLst/>
          </a:prstGeom>
        </p:spPr>
        <p:txBody>
          <a:bodyPr lIns="45719" tIns="45719" rIns="45719" bIns="45719" anchor="ctr"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>
                <a:solidFill>
                  <a:srgbClr val="7D009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Fact information</a:t>
            </a:r>
          </a:p>
        </p:txBody>
      </p:sp>
      <p:pic>
        <p:nvPicPr>
          <p:cNvPr id="176" name="Purple.png" descr="Pur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589" y="601843"/>
            <a:ext cx="1344823" cy="80644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5331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utterstock_218421259_b.jpg"/>
          <p:cNvSpPr>
            <a:spLocks noGrp="1"/>
          </p:cNvSpPr>
          <p:nvPr>
            <p:ph type="pic" idx="13"/>
          </p:nvPr>
        </p:nvSpPr>
        <p:spPr>
          <a:xfrm>
            <a:off x="0" y="-116372"/>
            <a:ext cx="12192000" cy="81269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436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utterstock_84410842.jpg"/>
          <p:cNvSpPr>
            <a:spLocks noGrp="1"/>
          </p:cNvSpPr>
          <p:nvPr>
            <p:ph type="pic" idx="13"/>
          </p:nvPr>
        </p:nvSpPr>
        <p:spPr>
          <a:xfrm>
            <a:off x="0" y="-635394"/>
            <a:ext cx="12192000" cy="81287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042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ettyImages-480188111.jpg"/>
          <p:cNvSpPr>
            <a:spLocks noGrp="1"/>
          </p:cNvSpPr>
          <p:nvPr>
            <p:ph type="pic" idx="13"/>
          </p:nvPr>
        </p:nvSpPr>
        <p:spPr>
          <a:xfrm>
            <a:off x="0" y="-1158672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27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ettyImages-1156932027_b.jpg"/>
          <p:cNvSpPr>
            <a:spLocks noGrp="1"/>
          </p:cNvSpPr>
          <p:nvPr>
            <p:ph type="pic" idx="13"/>
          </p:nvPr>
        </p:nvSpPr>
        <p:spPr>
          <a:xfrm>
            <a:off x="-15258" y="-1"/>
            <a:ext cx="16311754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3295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ettyImages-1031380420.jpg"/>
          <p:cNvSpPr>
            <a:spLocks noGrp="1"/>
          </p:cNvSpPr>
          <p:nvPr>
            <p:ph type="pic" idx="13"/>
          </p:nvPr>
        </p:nvSpPr>
        <p:spPr>
          <a:xfrm>
            <a:off x="0" y="-529560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3711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ettyImages-1061054324.jpg"/>
          <p:cNvSpPr>
            <a:spLocks noGrp="1"/>
          </p:cNvSpPr>
          <p:nvPr>
            <p:ph type="pic" idx="13"/>
          </p:nvPr>
        </p:nvSpPr>
        <p:spPr>
          <a:xfrm>
            <a:off x="0" y="-634766"/>
            <a:ext cx="12192000" cy="81275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31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ettyImages-1071374774_b.jpg"/>
          <p:cNvSpPr>
            <a:spLocks noGrp="1"/>
          </p:cNvSpPr>
          <p:nvPr>
            <p:ph type="pic" idx="13"/>
          </p:nvPr>
        </p:nvSpPr>
        <p:spPr>
          <a:xfrm>
            <a:off x="0" y="-196872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046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utterstock_79958173.jpg"/>
          <p:cNvSpPr>
            <a:spLocks noGrp="1"/>
          </p:cNvSpPr>
          <p:nvPr>
            <p:ph type="pic" idx="13"/>
          </p:nvPr>
        </p:nvSpPr>
        <p:spPr>
          <a:xfrm>
            <a:off x="0" y="-635500"/>
            <a:ext cx="12192000" cy="812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197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utterstock_447917914.jpg"/>
          <p:cNvSpPr>
            <a:spLocks noGrp="1"/>
          </p:cNvSpPr>
          <p:nvPr>
            <p:ph type="pic" idx="13"/>
          </p:nvPr>
        </p:nvSpPr>
        <p:spPr>
          <a:xfrm>
            <a:off x="0" y="-63500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88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w/ Color 2">
    <p:bg>
      <p:bgPr>
        <a:solidFill>
          <a:srgbClr val="5505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| A Keynote Present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546557" y="5929931"/>
            <a:ext cx="7858258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FDA30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dirty="0"/>
              <a:t>| </a:t>
            </a:r>
            <a:r>
              <a:rPr dirty="0"/>
              <a:t>Author and Date</a:t>
            </a:r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00" spc="-116">
                <a:solidFill>
                  <a:srgbClr val="FDA305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6" name="Red.png" descr="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110" y="3837582"/>
            <a:ext cx="1835908" cy="2797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bixal_logo_final-03.png" descr="bixal_logo_final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5" y="6002804"/>
            <a:ext cx="870396" cy="17274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527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ettyImages-641940492_b.jpg"/>
          <p:cNvSpPr>
            <a:spLocks noGrp="1"/>
          </p:cNvSpPr>
          <p:nvPr>
            <p:ph type="pic" idx="13"/>
          </p:nvPr>
        </p:nvSpPr>
        <p:spPr>
          <a:xfrm>
            <a:off x="0" y="-81286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796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ettyImages-1060478798.jpg"/>
          <p:cNvSpPr>
            <a:spLocks noGrp="1"/>
          </p:cNvSpPr>
          <p:nvPr>
            <p:ph type="pic" sz="quarter" idx="13"/>
          </p:nvPr>
        </p:nvSpPr>
        <p:spPr>
          <a:xfrm>
            <a:off x="7810070" y="635000"/>
            <a:ext cx="4055267" cy="270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65" name="shutterstock_670675750.jpg"/>
          <p:cNvSpPr>
            <a:spLocks noGrp="1"/>
          </p:cNvSpPr>
          <p:nvPr>
            <p:ph type="pic" sz="quarter" idx="14"/>
          </p:nvPr>
        </p:nvSpPr>
        <p:spPr>
          <a:xfrm>
            <a:off x="7880350" y="3549336"/>
            <a:ext cx="4061907" cy="27076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66" name="GettyImages-1136324597.jpg"/>
          <p:cNvSpPr>
            <a:spLocks noGrp="1"/>
          </p:cNvSpPr>
          <p:nvPr>
            <p:ph type="pic" idx="15"/>
          </p:nvPr>
        </p:nvSpPr>
        <p:spPr>
          <a:xfrm>
            <a:off x="-72038" y="635000"/>
            <a:ext cx="8439525" cy="562185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1305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172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spc="-100">
                <a:solidFill>
                  <a:srgbClr val="BEE9F6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Slide Title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1744934"/>
            <a:ext cx="10985500" cy="41280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0596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spc="-100"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Slide Title</a:t>
            </a:r>
          </a:p>
        </p:txBody>
      </p:sp>
      <p:sp>
        <p:nvSpPr>
          <p:cNvPr id="28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1744934"/>
            <a:ext cx="10985500" cy="412800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0021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3">
    <p:bg>
      <p:bgPr>
        <a:solidFill>
          <a:srgbClr val="5505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spc="-100">
                <a:solidFill>
                  <a:srgbClr val="BEE9F6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Slide Title</a:t>
            </a:r>
          </a:p>
        </p:txBody>
      </p:sp>
      <p:sp>
        <p:nvSpPr>
          <p:cNvPr id="29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1744934"/>
            <a:ext cx="10985500" cy="41280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5722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spc="-100">
                <a:solidFill>
                  <a:srgbClr val="7D0096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Slide Title</a:t>
            </a:r>
          </a:p>
        </p:txBody>
      </p:sp>
      <p:sp>
        <p:nvSpPr>
          <p:cNvPr id="302" name="Object Placeholder"/>
          <p:cNvSpPr txBox="1">
            <a:spLocks noGrp="1"/>
          </p:cNvSpPr>
          <p:nvPr>
            <p:ph idx="3"/>
          </p:nvPr>
        </p:nvSpPr>
        <p:spPr>
          <a:xfrm>
            <a:off x="656019" y="1430880"/>
            <a:ext cx="10573254" cy="4128006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3949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spc="-100">
                <a:solidFill>
                  <a:srgbClr val="E02F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Slide Title</a:t>
            </a:r>
          </a:p>
        </p:txBody>
      </p:sp>
      <p:sp>
        <p:nvSpPr>
          <p:cNvPr id="311" name="Object Placeholder"/>
          <p:cNvSpPr txBox="1">
            <a:spLocks noGrp="1"/>
          </p:cNvSpPr>
          <p:nvPr>
            <p:ph idx="3"/>
          </p:nvPr>
        </p:nvSpPr>
        <p:spPr>
          <a:xfrm>
            <a:off x="656019" y="1430880"/>
            <a:ext cx="10573254" cy="4128006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4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000" spc="-100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Slide Title</a:t>
            </a:r>
          </a:p>
        </p:txBody>
      </p:sp>
      <p:sp>
        <p:nvSpPr>
          <p:cNvPr id="320" name="Object Placeholder"/>
          <p:cNvSpPr txBox="1">
            <a:spLocks noGrp="1"/>
          </p:cNvSpPr>
          <p:nvPr>
            <p:ph idx="3"/>
          </p:nvPr>
        </p:nvSpPr>
        <p:spPr>
          <a:xfrm>
            <a:off x="656019" y="1430880"/>
            <a:ext cx="10573254" cy="4128006"/>
          </a:xfrm>
          <a:prstGeom prst="rect">
            <a:avLst/>
          </a:prstGeom>
        </p:spPr>
        <p:txBody>
          <a:bodyPr anchor="ctr"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</a:defRPr>
            </a:pPr>
            <a:r>
              <a:rPr lang="en-US"/>
              <a:t>Click to edit Master text styles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3548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 Card 2">
    <p:bg>
      <p:bgPr>
        <a:solidFill>
          <a:srgbClr val="DEE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hank You"/>
          <p:cNvSpPr txBox="1"/>
          <p:nvPr/>
        </p:nvSpPr>
        <p:spPr>
          <a:xfrm>
            <a:off x="603248" y="3039256"/>
            <a:ext cx="10985502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DA305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rPr sz="5800" dirty="0">
                <a:solidFill>
                  <a:srgbClr val="172D6A"/>
                </a:solidFill>
              </a:rPr>
              <a:t>Thank You</a:t>
            </a:r>
          </a:p>
        </p:txBody>
      </p:sp>
      <p:pic>
        <p:nvPicPr>
          <p:cNvPr id="447" name="R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075" y="-204186"/>
            <a:ext cx="1835908" cy="279711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xal_logo_final-02.png" descr="bixal_logo_final-02.png">
            <a:extLst>
              <a:ext uri="{FF2B5EF4-FFF2-40B4-BE49-F238E27FC236}">
                <a16:creationId xmlns:a16="http://schemas.microsoft.com/office/drawing/2014/main" id="{2DFC8ED1-8150-5745-9263-6891C41B5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5" y="6002804"/>
            <a:ext cx="870396" cy="1727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396897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End Card 2">
    <p:bg>
      <p:bgPr>
        <a:solidFill>
          <a:srgbClr val="5505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bixal_logo_final-03.png" descr="bixal_logo_final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65" y="6002804"/>
            <a:ext cx="870396" cy="172745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Thank You"/>
          <p:cNvSpPr txBox="1"/>
          <p:nvPr/>
        </p:nvSpPr>
        <p:spPr>
          <a:xfrm>
            <a:off x="603248" y="3039256"/>
            <a:ext cx="10985502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DA305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rPr sz="5800" dirty="0"/>
              <a:t>Thank You</a:t>
            </a:r>
          </a:p>
        </p:txBody>
      </p:sp>
      <p:pic>
        <p:nvPicPr>
          <p:cNvPr id="447" name="Red.png" descr="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075" y="-204186"/>
            <a:ext cx="1835908" cy="2797117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37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ettyImages-1052202540.jpg"/>
          <p:cNvSpPr>
            <a:spLocks noGrp="1"/>
          </p:cNvSpPr>
          <p:nvPr>
            <p:ph type="pic" idx="13"/>
          </p:nvPr>
        </p:nvSpPr>
        <p:spPr>
          <a:xfrm>
            <a:off x="-98389" y="-2069517"/>
            <a:ext cx="13943058" cy="92965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6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175656"/>
            <a:ext cx="10985502" cy="232410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00" spc="-116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4499756"/>
            <a:ext cx="10985501" cy="9525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8" name="Red.png" descr="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042" y="-491793"/>
            <a:ext cx="2418607" cy="368489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| A Keynote Presentation"/>
          <p:cNvSpPr txBox="1"/>
          <p:nvPr/>
        </p:nvSpPr>
        <p:spPr>
          <a:xfrm>
            <a:off x="1546557" y="5929931"/>
            <a:ext cx="7858258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defTabSz="8255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800"/>
              <a:t>| A Keynote Presentation</a:t>
            </a:r>
          </a:p>
        </p:txBody>
      </p:sp>
      <p:pic>
        <p:nvPicPr>
          <p:cNvPr id="40" name="bixal_logo_final-03.png" descr="bixal_logo_final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5" y="6002804"/>
            <a:ext cx="870396" cy="17274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4927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076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EB902-328F-7B43-A289-4B8CF06C9A0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27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EB902-328F-7B43-A289-4B8CF06C9A0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1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EB902-328F-7B43-A289-4B8CF06C9A0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utterstock_112199258.jpg"/>
          <p:cNvSpPr>
            <a:spLocks noGrp="1"/>
          </p:cNvSpPr>
          <p:nvPr>
            <p:ph type="pic" idx="13"/>
          </p:nvPr>
        </p:nvSpPr>
        <p:spPr>
          <a:xfrm>
            <a:off x="0" y="-375690"/>
            <a:ext cx="12192000" cy="76093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00" spc="-116">
                <a:solidFill>
                  <a:srgbClr val="FDA305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1" name="Orange.png" descr="Oran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877" y="-491793"/>
            <a:ext cx="2418606" cy="368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bixal_logo_final-03.png" descr="bixal_logo_final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58" y="628102"/>
            <a:ext cx="870397" cy="172745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436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172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1927475"/>
            <a:ext cx="10985500" cy="9766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800" spc="-116">
                <a:solidFill>
                  <a:srgbClr val="FFFFFF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Agenda Title</a:t>
            </a:r>
          </a:p>
        </p:txBody>
      </p:sp>
      <p:sp>
        <p:nvSpPr>
          <p:cNvPr id="61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2960278"/>
            <a:ext cx="10985500" cy="4673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rgbClr val="FDA305"/>
                </a:solidFill>
              </a:defRPr>
            </a:lvl1pPr>
          </a:lstStyle>
          <a:p>
            <a:r>
              <a:t>Agenda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3771049"/>
            <a:ext cx="7075514" cy="38116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550" spc="-16">
                <a:solidFill>
                  <a:srgbClr val="FFFFFF"/>
                </a:solidFill>
              </a:defRPr>
            </a:lvl1pPr>
            <a:lvl2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550" spc="-16">
                <a:solidFill>
                  <a:srgbClr val="FFFFFF"/>
                </a:solidFill>
              </a:defRPr>
            </a:lvl2pPr>
            <a:lvl3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550" spc="-16">
                <a:solidFill>
                  <a:srgbClr val="FFFFFF"/>
                </a:solidFill>
              </a:defRPr>
            </a:lvl3pPr>
            <a:lvl4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550" spc="-16">
                <a:solidFill>
                  <a:srgbClr val="FFFFFF"/>
                </a:solidFill>
              </a:defRPr>
            </a:lvl4pPr>
            <a:lvl5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1550" spc="-16">
                <a:solidFill>
                  <a:srgbClr val="FFFFFF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3" name="Orange.png" descr="Oran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279" y="1249368"/>
            <a:ext cx="3854709" cy="587288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566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Callout Text Purple">
    <p:bg>
      <p:bgPr>
        <a:solidFill>
          <a:srgbClr val="7D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800" spc="-116">
                <a:solidFill>
                  <a:srgbClr val="FDA305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Section Title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621" y="6488825"/>
            <a:ext cx="272512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16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">
    <p:bg>
      <p:bgPr>
        <a:solidFill>
          <a:srgbClr val="DEEC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ettyImages-641940492.jpg"/>
          <p:cNvSpPr>
            <a:spLocks noGrp="1"/>
          </p:cNvSpPr>
          <p:nvPr>
            <p:ph type="pic" idx="13"/>
          </p:nvPr>
        </p:nvSpPr>
        <p:spPr>
          <a:xfrm>
            <a:off x="1898383" y="-3366"/>
            <a:ext cx="10296983" cy="68646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5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806450"/>
            <a:ext cx="5165977" cy="23241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800" spc="-116">
                <a:solidFill>
                  <a:srgbClr val="172D6A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Section Title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410785"/>
            <a:ext cx="4964065" cy="2580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621" y="6488825"/>
            <a:ext cx="272512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6452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ettyImages-1166684037.jpg"/>
          <p:cNvSpPr>
            <a:spLocks noGrp="1"/>
          </p:cNvSpPr>
          <p:nvPr>
            <p:ph type="pic" idx="13"/>
          </p:nvPr>
        </p:nvSpPr>
        <p:spPr>
          <a:xfrm>
            <a:off x="4022634" y="-3366"/>
            <a:ext cx="10303847" cy="68646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5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719606"/>
            <a:ext cx="4855477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Section Title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410785"/>
            <a:ext cx="4502977" cy="23742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621" y="6488825"/>
            <a:ext cx="272512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513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3250" y="5163024"/>
            <a:ext cx="10985500" cy="467390"/>
          </a:xfrm>
          <a:prstGeom prst="rect">
            <a:avLst/>
          </a:prstGeom>
        </p:spPr>
        <p:txBody>
          <a:bodyPr lIns="45719" tIns="45719" rIns="45719" bIns="45719" anchor="ctr">
            <a:noAutofit/>
          </a:bodyPr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>
                <a:solidFill>
                  <a:srgbClr val="E02F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Fact information</a:t>
            </a:r>
          </a:p>
        </p:txBody>
      </p:sp>
      <p:pic>
        <p:nvPicPr>
          <p:cNvPr id="165" name="Red.png" descr="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589" y="601843"/>
            <a:ext cx="1344823" cy="80644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1475258"/>
            <a:ext cx="10985500" cy="362079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55052A"/>
                </a:solidFill>
                <a:latin typeface="+mn-lt"/>
                <a:ea typeface="+mn-ea"/>
                <a:cs typeface="+mn-cs"/>
                <a:sym typeface="Georgia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55052A"/>
                </a:solidFill>
                <a:latin typeface="+mn-lt"/>
                <a:ea typeface="+mn-ea"/>
                <a:cs typeface="+mn-cs"/>
                <a:sym typeface="Georgia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55052A"/>
                </a:solidFill>
                <a:latin typeface="+mn-lt"/>
                <a:ea typeface="+mn-ea"/>
                <a:cs typeface="+mn-cs"/>
                <a:sym typeface="Georgia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55052A"/>
                </a:solidFill>
                <a:latin typeface="+mn-lt"/>
                <a:ea typeface="+mn-ea"/>
                <a:cs typeface="+mn-cs"/>
                <a:sym typeface="Georgia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b="1" spc="-58">
                <a:solidFill>
                  <a:srgbClr val="55052A"/>
                </a:solidFill>
                <a:latin typeface="+mn-lt"/>
                <a:ea typeface="+mn-ea"/>
                <a:cs typeface="+mn-cs"/>
                <a:sym typeface="Georgia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8137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6621" y="6486708"/>
            <a:ext cx="27251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>
                <a:solidFill>
                  <a:srgbClr val="FFFFFF"/>
                </a:solidFill>
              </a:defRPr>
            </a:lvl1pPr>
          </a:lstStyle>
          <a:p>
            <a:fld id="{A6626002-3050-3043-92A7-ECB391D16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41" r:id="rId17"/>
    <p:sldLayoutId id="2147484042" r:id="rId18"/>
    <p:sldLayoutId id="2147484043" r:id="rId19"/>
    <p:sldLayoutId id="2147484044" r:id="rId20"/>
    <p:sldLayoutId id="2147484045" r:id="rId21"/>
    <p:sldLayoutId id="2147484046" r:id="rId22"/>
    <p:sldLayoutId id="2147484047" r:id="rId23"/>
    <p:sldLayoutId id="2147484048" r:id="rId24"/>
    <p:sldLayoutId id="2147484049" r:id="rId25"/>
    <p:sldLayoutId id="2147484050" r:id="rId26"/>
    <p:sldLayoutId id="2147484051" r:id="rId27"/>
    <p:sldLayoutId id="2147484052" r:id="rId28"/>
    <p:sldLayoutId id="2147484053" r:id="rId29"/>
    <p:sldLayoutId id="2147484054" r:id="rId30"/>
    <p:sldLayoutId id="2147484055" r:id="rId31"/>
    <p:sldLayoutId id="2147484056" r:id="rId32"/>
    <p:sldLayoutId id="2147484057" r:id="rId33"/>
  </p:sldLayoutIdLst>
  <p:transition spd="med"/>
  <p:txStyles>
    <p:titleStyle>
      <a:lvl1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048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096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144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192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240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288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336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4384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7432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edv6-deployment.antd.nist.gov/cgi-bin/generate-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jobs.lever.co/bixal" TargetMode="Externa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05543-79A6-4FC9-BF0E-F9ED4063B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6557" y="5906075"/>
            <a:ext cx="7858258" cy="280038"/>
          </a:xfrm>
        </p:spPr>
        <p:txBody>
          <a:bodyPr/>
          <a:lstStyle/>
          <a:p>
            <a:r>
              <a:rPr lang="en-US" dirty="0"/>
              <a:t>| John Franklin, 17 August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7F7FC-FC32-2649-A0A8-D37DF0680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DNSSEC and the Web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00C77-C4E6-CF42-A721-9F7E60B35FA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 to improve security and reliability </a:t>
            </a:r>
            <a:br>
              <a:rPr lang="en-US" b="1" dirty="0"/>
            </a:br>
            <a:r>
              <a:rPr lang="en-US" b="1" dirty="0"/>
              <a:t>for the Web with DNSSEC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3068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6B29-16D3-E044-8919-DABA91FC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101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7AB09-32C6-2A4E-8788-302DB6AD6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/>
              <a:t>Symmetric encryption 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Same key encrypts and decrypts.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Fast – Modern CPUs include extensions to support AES.</a:t>
            </a:r>
          </a:p>
          <a:p>
            <a:pPr>
              <a:spcBef>
                <a:spcPts val="300"/>
              </a:spcBef>
            </a:pPr>
            <a:r>
              <a:rPr lang="en-US" dirty="0"/>
              <a:t>Asymmetric encryption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Requires a key pair.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Anything encrypted with one can ONLY be decrypted with the other.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Designate one “private”, and one “public”.</a:t>
            </a:r>
          </a:p>
          <a:p>
            <a:pPr>
              <a:spcBef>
                <a:spcPts val="300"/>
              </a:spcBef>
            </a:pPr>
            <a:r>
              <a:rPr lang="en-US" dirty="0"/>
              <a:t>Digital signature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Create a checksum of the data, encrypt with the private key.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Receiver creates same checksum, compares with encrypted copy.</a:t>
            </a:r>
          </a:p>
        </p:txBody>
      </p:sp>
    </p:spTree>
    <p:extLst>
      <p:ext uri="{BB962C8B-B14F-4D97-AF65-F5344CB8AC3E}">
        <p14:creationId xmlns:p14="http://schemas.microsoft.com/office/powerpoint/2010/main" val="3382851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4C45-73CF-B441-B6EB-BC5B8E46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DNSSEC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B5362-22F1-4647-94DD-1C79E560D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50800" tIns="50800" rIns="50800" bIns="50800" anchor="t">
            <a:normAutofit lnSpcReduction="10000"/>
          </a:bodyPr>
          <a:lstStyle/>
          <a:p>
            <a:r>
              <a:rPr lang="en-US" dirty="0"/>
              <a:t>Add digital signatures to the RRs.</a:t>
            </a:r>
          </a:p>
          <a:p>
            <a:r>
              <a:rPr lang="en-US" dirty="0"/>
              <a:t>Publish public keys as their own RR.</a:t>
            </a:r>
          </a:p>
          <a:p>
            <a:r>
              <a:rPr lang="en-US" dirty="0"/>
              <a:t>Adds new RRs </a:t>
            </a:r>
          </a:p>
          <a:p>
            <a:pPr lvl="1"/>
            <a:r>
              <a:rPr lang="en-US" dirty="0"/>
              <a:t>RRSIG – Resource Record signature</a:t>
            </a:r>
          </a:p>
          <a:p>
            <a:pPr lvl="1"/>
            <a:r>
              <a:rPr lang="en-US" dirty="0"/>
              <a:t>DNSKEY – Public signing key for a zone.</a:t>
            </a:r>
          </a:p>
          <a:p>
            <a:pPr lvl="1"/>
            <a:r>
              <a:rPr lang="en-US" dirty="0"/>
              <a:t>DS – Delegation signer, a hash of the DNSKEY (KSK).</a:t>
            </a:r>
          </a:p>
          <a:p>
            <a:pPr lvl="1"/>
            <a:r>
              <a:rPr lang="en-US" dirty="0"/>
              <a:t>NSEC/NSEC3 – “Next </a:t>
            </a:r>
            <a:r>
              <a:rPr lang="en-US" dirty="0" err="1"/>
              <a:t>SECure</a:t>
            </a:r>
            <a:r>
              <a:rPr lang="en-US" dirty="0"/>
              <a:t>” records (proves non-existence of RRs)</a:t>
            </a:r>
          </a:p>
        </p:txBody>
      </p:sp>
    </p:spTree>
    <p:extLst>
      <p:ext uri="{BB962C8B-B14F-4D97-AF65-F5344CB8AC3E}">
        <p14:creationId xmlns:p14="http://schemas.microsoft.com/office/powerpoint/2010/main" val="370460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654E-24CC-3143-AE4D-0138270B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DNSSEC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716-0AA0-274E-956B-F3E4FA0C3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@ns.bixal.com www.bixal.com. A?</a:t>
            </a:r>
          </a:p>
          <a:p>
            <a:r>
              <a:rPr lang="en-US" dirty="0"/>
              <a:t>A:</a:t>
            </a:r>
          </a:p>
          <a:p>
            <a:pPr marL="304800" lvl="1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www.bixal.com. CNAME d2id3snkxmh9hv.cloudfront.net.</a:t>
            </a:r>
          </a:p>
          <a:p>
            <a:pPr marL="304800" lvl="1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www.bixal.com. RRSIG CNAME 13 3 bixal.com. fsgSbrY5DrPbZsC2UzC9sDdnmSFYBy1qKDnQCuTJFcglqfBHFRX8AXtF 7+PIekHk0qTdJRfOQqpogLk1E5bW7Q==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65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51CE3-41CE-3149-8B40-E0BEE3E5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I 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CC86E-BEB4-9240-829D-14FF7BEE1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Cache poisoning attacks redirect users before you see them.</a:t>
            </a:r>
          </a:p>
          <a:p>
            <a:pPr lvl="1"/>
            <a:r>
              <a:rPr lang="en-US" dirty="0"/>
              <a:t>Hard to detect!</a:t>
            </a:r>
          </a:p>
          <a:p>
            <a:r>
              <a:rPr lang="en-US" dirty="0"/>
              <a:t>Federal government is working to enable DNSSEC across .gov.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https://fedv6-deployment.antd.nist.gov/cgi-bin/generate-gov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If your DNS provider supports DNSSEC, deployment is trivial.</a:t>
            </a:r>
          </a:p>
          <a:p>
            <a:pPr lvl="1"/>
            <a:r>
              <a:rPr lang="en-US" dirty="0"/>
              <a:t>If they don’t, consider changing DNS providers.  Seriously.</a:t>
            </a:r>
          </a:p>
          <a:p>
            <a:r>
              <a:rPr lang="en-US" dirty="0"/>
              <a:t>Improved infrastructure security and website performance.</a:t>
            </a:r>
          </a:p>
          <a:p>
            <a:pPr lvl="1"/>
            <a:r>
              <a:rPr lang="en-US" dirty="0"/>
              <a:t>Wait, what?  Web site performance?</a:t>
            </a:r>
          </a:p>
        </p:txBody>
      </p:sp>
    </p:spTree>
    <p:extLst>
      <p:ext uri="{BB962C8B-B14F-4D97-AF65-F5344CB8AC3E}">
        <p14:creationId xmlns:p14="http://schemas.microsoft.com/office/powerpoint/2010/main" val="3245166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E81A-544E-429E-89A9-5E597867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DNS Resources</a:t>
            </a:r>
          </a:p>
        </p:txBody>
      </p:sp>
    </p:spTree>
    <p:extLst>
      <p:ext uri="{BB962C8B-B14F-4D97-AF65-F5344CB8AC3E}">
        <p14:creationId xmlns:p14="http://schemas.microsoft.com/office/powerpoint/2010/main" val="6296772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CED2-B6C9-8A4B-B5E1-08737A07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SVCB and HTTPS RRs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478B-F596-934B-B029-E30E828B1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SVCB – Service Binding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IETF Internet-Draft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Define service aliases or service parameters.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Provide server </a:t>
            </a:r>
            <a:r>
              <a:rPr lang="en-US" dirty="0" err="1"/>
              <a:t>ECHConfigList</a:t>
            </a:r>
            <a:r>
              <a:rPr lang="en-US" dirty="0"/>
              <a:t> for ECH (Encrypted Hello) </a:t>
            </a:r>
            <a:r>
              <a:rPr lang="en-US"/>
              <a:t>messages.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HTTPS – SVCB specifically for HTTPS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$ORIGIN bixal.com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@ HTTPS 0 d2id3snkxmh9hv.cloudfront.net.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$ORIGIN cloudfront.net.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d2id3snkxmh9hv HTTPS 1 .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alpn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=h2,h3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ech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="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abc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..." port=8443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d2id3snkxmh9hv HTTPS 2 d2id3snkxmh9hv-legacy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alpn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=http/1.1 port=443</a:t>
            </a:r>
          </a:p>
          <a:p>
            <a:pPr marL="457200" lvl="1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795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C08C-D23D-F749-8049-45FCC043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EEAF-D829-6E40-866F-7442C8141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DNS Authentication of Named Entities</a:t>
            </a:r>
          </a:p>
          <a:p>
            <a:r>
              <a:rPr lang="en-US" dirty="0"/>
              <a:t>Leverages the DNSSEC trust to extend to system certs and keys.</a:t>
            </a:r>
          </a:p>
          <a:p>
            <a:endParaRPr lang="en-US" dirty="0"/>
          </a:p>
          <a:p>
            <a:r>
              <a:rPr lang="en-US" dirty="0"/>
              <a:t>TLSA – Define the cert or CA cert for the host.</a:t>
            </a:r>
          </a:p>
          <a:p>
            <a:pPr lvl="1"/>
            <a:r>
              <a:rPr lang="en-US" dirty="0"/>
              <a:t>Prevent forged SSL certs</a:t>
            </a:r>
          </a:p>
          <a:p>
            <a:r>
              <a:rPr lang="en-US" dirty="0"/>
              <a:t>SSHFP – SSH Fingerprint</a:t>
            </a:r>
          </a:p>
          <a:p>
            <a:r>
              <a:rPr lang="en-US" dirty="0"/>
              <a:t>SMIMEA – S/MIME certificate for email address.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29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D603-7E15-104A-A61B-BC85F80C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DANE – TLSA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41199-6145-634C-B2FB-02B4AD5C9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50800" tIns="50800" rIns="50800" bIns="50800" anchor="t">
            <a:normAutofit fontScale="92500" lnSpcReduction="20000"/>
          </a:bodyPr>
          <a:lstStyle/>
          <a:p>
            <a:r>
              <a:rPr lang="en-US" dirty="0"/>
              <a:t>Defines:</a:t>
            </a:r>
          </a:p>
          <a:p>
            <a:pPr lvl="1"/>
            <a:r>
              <a:rPr lang="en-US" dirty="0"/>
              <a:t>a cert that is used for a service OR </a:t>
            </a:r>
          </a:p>
          <a:p>
            <a:pPr lvl="1"/>
            <a:r>
              <a:rPr lang="en-US" dirty="0"/>
              <a:t>a cert that signs the end cert.</a:t>
            </a:r>
          </a:p>
          <a:p>
            <a:r>
              <a:rPr lang="en-US" dirty="0"/>
              <a:t>Usable for any service that uses TLS.</a:t>
            </a:r>
          </a:p>
          <a:p>
            <a:r>
              <a:rPr lang="en-US" dirty="0"/>
              <a:t>Signals mandatory TLS usage, like HSTS.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sz="2200" dirty="0">
                <a:latin typeface="Consolas"/>
                <a:cs typeface="Consolas" panose="020B0609020204030204" pitchFamily="49" charset="0"/>
              </a:rPr>
              <a:t>_143._tcp.mail  	TLSA [cert]</a:t>
            </a:r>
          </a:p>
          <a:p>
            <a:pPr lvl="1"/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_22._tcp.jump-proxy	TLSA [cert]</a:t>
            </a:r>
          </a:p>
        </p:txBody>
      </p:sp>
    </p:spTree>
    <p:extLst>
      <p:ext uri="{BB962C8B-B14F-4D97-AF65-F5344CB8AC3E}">
        <p14:creationId xmlns:p14="http://schemas.microsoft.com/office/powerpoint/2010/main" val="213066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1BD0-AF38-F642-9F77-A9C10FBE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DANE – SSHFP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9E925-9767-1D4D-88C0-A0CD60D02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Defines the host SSH Fingerprint</a:t>
            </a:r>
          </a:p>
          <a:p>
            <a:r>
              <a:rPr lang="en-US" dirty="0"/>
              <a:t>No more TOFU!</a:t>
            </a:r>
          </a:p>
          <a:p>
            <a:r>
              <a:rPr lang="en-US" dirty="0"/>
              <a:t>Create with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ssh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-keygen –r &lt;hostname&gt;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jump-proxy IN SSHFP 1 1 81dd539758c46c2dd8efdaa8c1499c3deac820a3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2147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EA80-3E16-6E49-99C9-1B21C0D3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DANE – SMIMEA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DDD1A-5180-5F4C-A85F-F85A96752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Defines the S/MIME certificate for an email address.</a:t>
            </a:r>
          </a:p>
          <a:p>
            <a:pPr lvl="1"/>
            <a:r>
              <a:rPr lang="en-US" dirty="0"/>
              <a:t>“hostname” is partial sha256 for user name.</a:t>
            </a:r>
          </a:p>
          <a:p>
            <a:r>
              <a:rPr lang="en-US" dirty="0"/>
              <a:t>Pros: can publish S/MIME certs </a:t>
            </a:r>
          </a:p>
          <a:p>
            <a:r>
              <a:rPr lang="en-US" dirty="0"/>
              <a:t>Cons: </a:t>
            </a:r>
          </a:p>
          <a:p>
            <a:pPr lvl="1"/>
            <a:r>
              <a:rPr lang="en-US" dirty="0"/>
              <a:t>Can easily determine valid email addresses</a:t>
            </a:r>
          </a:p>
          <a:p>
            <a:pPr lvl="1"/>
            <a:r>
              <a:rPr lang="en-US" dirty="0"/>
              <a:t>Email address becomes case-sensitive</a:t>
            </a:r>
          </a:p>
          <a:p>
            <a:endParaRPr lang="en-US" dirty="0"/>
          </a:p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C93f1e…1c1afd6._smimecert.bixal.com. SMIMEA [cert]</a:t>
            </a:r>
          </a:p>
          <a:p>
            <a:pPr marL="0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06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F56DE7E6-BCD9-79B4-685E-E3FF1E41A46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10" b="1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A3D3D-2484-79E5-1D9C-39CBAA65E414}"/>
              </a:ext>
            </a:extLst>
          </p:cNvPr>
          <p:cNvSpPr txBox="1"/>
          <p:nvPr/>
        </p:nvSpPr>
        <p:spPr>
          <a:xfrm>
            <a:off x="256992" y="-598678"/>
            <a:ext cx="3287760" cy="26740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We are </a:t>
            </a:r>
            <a:b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</a:b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Georgia" panose="02040502050405020303" pitchFamily="18" charset="0"/>
                <a:sym typeface="Helvetica Neue"/>
              </a:rPr>
              <a:t>     Bixal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B77358-D4AB-55F7-CA2B-71271DA9C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144" y="4317522"/>
            <a:ext cx="1668838" cy="1668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F7093-D43F-EEB2-BE2F-48EDC857DA2E}"/>
              </a:ext>
            </a:extLst>
          </p:cNvPr>
          <p:cNvSpPr txBox="1">
            <a:spLocks/>
          </p:cNvSpPr>
          <p:nvPr/>
        </p:nvSpPr>
        <p:spPr>
          <a:xfrm>
            <a:off x="536126" y="5326809"/>
            <a:ext cx="1320874" cy="845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jobs.lever.co/bixal</a:t>
            </a:r>
            <a:endParaRPr kumimoji="0" lang="en-US" sz="1200" b="0" i="0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2713807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8C36-849A-EE4E-B296-9C1E18A7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DNSSEC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18F2C-4CE2-584D-BFDA-512FB0C82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can it do for you?</a:t>
            </a:r>
          </a:p>
          <a:p>
            <a:endParaRPr lang="en-US" dirty="0"/>
          </a:p>
          <a:p>
            <a:pPr lvl="1"/>
            <a:r>
              <a:rPr lang="en-US" dirty="0"/>
              <a:t>Better ensure users get to your site.</a:t>
            </a:r>
          </a:p>
          <a:p>
            <a:pPr lvl="1"/>
            <a:r>
              <a:rPr lang="en-US" dirty="0"/>
              <a:t>Alias the apex of your domain to a load balancer.</a:t>
            </a:r>
          </a:p>
          <a:p>
            <a:pPr lvl="1"/>
            <a:r>
              <a:rPr lang="en-US" dirty="0"/>
              <a:t>With emerging protocols (http/2, </a:t>
            </a:r>
            <a:r>
              <a:rPr lang="en-US" dirty="0" err="1"/>
              <a:t>quic</a:t>
            </a:r>
            <a:r>
              <a:rPr lang="en-US" dirty="0"/>
              <a:t>), make the connections faster.</a:t>
            </a:r>
          </a:p>
          <a:p>
            <a:pPr lvl="1"/>
            <a:r>
              <a:rPr lang="en-US" dirty="0"/>
              <a:t>Better secure the ops infrastructure hosting your site.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92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E8C7-959A-A74C-A828-1817A00F4A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73313"/>
            <a:ext cx="8864600" cy="1819275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Go forth and secure!</a:t>
            </a:r>
          </a:p>
        </p:txBody>
      </p:sp>
    </p:spTree>
    <p:extLst>
      <p:ext uri="{BB962C8B-B14F-4D97-AF65-F5344CB8AC3E}">
        <p14:creationId xmlns:p14="http://schemas.microsoft.com/office/powerpoint/2010/main" val="35308808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79B-74BD-0C48-B261-EEAD8F40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DNS: 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0554-B323-9242-8721-38C2D099A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Query / Answer</a:t>
            </a:r>
          </a:p>
          <a:p>
            <a:pPr lvl="1"/>
            <a:r>
              <a:rPr lang="en-US" dirty="0"/>
              <a:t>Q: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www.bixal.com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. A?</a:t>
            </a:r>
          </a:p>
          <a:p>
            <a:pPr lvl="1"/>
            <a:r>
              <a:rPr lang="en-US" dirty="0"/>
              <a:t>A: 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www.bixal.com. =&gt; CNAME d2id3snkxmh9hv.cloudfront.net.</a:t>
            </a:r>
          </a:p>
          <a:p>
            <a:endParaRPr lang="en-US" dirty="0"/>
          </a:p>
          <a:p>
            <a:r>
              <a:rPr lang="en-US" dirty="0"/>
              <a:t>Server Types</a:t>
            </a:r>
          </a:p>
          <a:p>
            <a:pPr lvl="1"/>
            <a:r>
              <a:rPr lang="en-US" dirty="0"/>
              <a:t>Forwarding resolver – passes the query on to another resolver.</a:t>
            </a:r>
          </a:p>
          <a:p>
            <a:pPr lvl="1"/>
            <a:r>
              <a:rPr lang="en-US" dirty="0"/>
              <a:t>Recursive resolver – performs multiple lookups to find the answer.</a:t>
            </a:r>
          </a:p>
          <a:p>
            <a:pPr lvl="1"/>
            <a:r>
              <a:rPr lang="en-US" dirty="0"/>
              <a:t>Authoritative server – serves the resources records for one or more zones. </a:t>
            </a:r>
          </a:p>
        </p:txBody>
      </p:sp>
    </p:spTree>
    <p:extLst>
      <p:ext uri="{BB962C8B-B14F-4D97-AF65-F5344CB8AC3E}">
        <p14:creationId xmlns:p14="http://schemas.microsoft.com/office/powerpoint/2010/main" val="1703538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60C13-E20A-4A37-83BE-39A3EAC1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Nomenclature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0383-7D33-4D4C-AE53-91D6FAFD7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Domain – A namespace, e.g., bixal.com or com.</a:t>
            </a:r>
          </a:p>
          <a:p>
            <a:r>
              <a:rPr lang="en-US" dirty="0"/>
              <a:t>Zones – A collection of Resource Records (RRs) under a common domain.</a:t>
            </a:r>
          </a:p>
          <a:p>
            <a:r>
              <a:rPr lang="en-US" dirty="0"/>
              <a:t>Resource Records – Individual records in a zone.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dirty="0">
                <a:latin typeface="Consolas" panose="020B0609020204030204" pitchFamily="49" charset="0"/>
              </a:rPr>
              <a:t>www IN A 1.2.3.4</a:t>
            </a:r>
          </a:p>
          <a:p>
            <a:pPr lvl="1"/>
            <a:r>
              <a:rPr lang="en-US" dirty="0">
                <a:latin typeface="Consolas" panose="020B0609020204030204" pitchFamily="49" charset="0"/>
              </a:rPr>
              <a:t>bixal.com. IN MX 10 mx.bixal.com.</a:t>
            </a:r>
          </a:p>
          <a:p>
            <a:r>
              <a:rPr lang="en-US" dirty="0"/>
              <a:t>Root zone – The zone for the root domain “.” (dot)</a:t>
            </a:r>
          </a:p>
        </p:txBody>
      </p:sp>
    </p:spTree>
    <p:extLst>
      <p:ext uri="{BB962C8B-B14F-4D97-AF65-F5344CB8AC3E}">
        <p14:creationId xmlns:p14="http://schemas.microsoft.com/office/powerpoint/2010/main" val="574026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7D32-950E-094E-9750-58240CEB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DNS: Recursive Resolvers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12597-42A3-0B44-8720-CE89E2A2E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@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a.root-servers.net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www.bixal.com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 A?</a:t>
            </a:r>
          </a:p>
          <a:p>
            <a:r>
              <a:rPr lang="en-US" dirty="0"/>
              <a:t>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com. NS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a.gtld-servers.net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  <a:p>
            <a:endParaRPr lang="en-US" dirty="0"/>
          </a:p>
          <a:p>
            <a:r>
              <a:rPr lang="en-US" dirty="0"/>
              <a:t>Q: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@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a.gtld-servers.net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www.bixal.com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 A?</a:t>
            </a:r>
          </a:p>
          <a:p>
            <a:r>
              <a:rPr lang="en-US" dirty="0"/>
              <a:t>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bixal.com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 NS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seth.ns.cloudflare.com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  <a:p>
            <a:endParaRPr lang="en-US" dirty="0"/>
          </a:p>
          <a:p>
            <a:r>
              <a:rPr lang="en-US" dirty="0"/>
              <a:t>Q: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@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seth.ns.cloudflare.com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www.bixal.com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A?</a:t>
            </a:r>
          </a:p>
          <a:p>
            <a:r>
              <a:rPr lang="en-US" dirty="0"/>
              <a:t>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www.bixal.com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. CNAME d2id3snkxmh9hv.cloudfront.net.</a:t>
            </a:r>
          </a:p>
          <a:p>
            <a:endParaRPr lang="en-US" dirty="0"/>
          </a:p>
        </p:txBody>
      </p:sp>
      <p:pic>
        <p:nvPicPr>
          <p:cNvPr id="14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6939ED34-271C-7741-80C3-14955AE14A7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986713" y="2603500"/>
            <a:ext cx="4205287" cy="3416300"/>
          </a:xfrm>
        </p:spPr>
      </p:pic>
    </p:spTree>
    <p:extLst>
      <p:ext uri="{BB962C8B-B14F-4D97-AF65-F5344CB8AC3E}">
        <p14:creationId xmlns:p14="http://schemas.microsoft.com/office/powerpoint/2010/main" val="2694502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AF0C5-7D9F-484B-8D2B-B92A40CF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DNS Resource Records (RRs)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53E47-3B8E-8D40-9DF3-C1FFDF569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SOA – Start of Authority</a:t>
            </a:r>
          </a:p>
          <a:p>
            <a:r>
              <a:rPr lang="en-US" dirty="0"/>
              <a:t>NS – Name Server</a:t>
            </a:r>
          </a:p>
          <a:p>
            <a:r>
              <a:rPr lang="en-US" dirty="0"/>
              <a:t>A – IPv4 address</a:t>
            </a:r>
          </a:p>
          <a:p>
            <a:r>
              <a:rPr lang="en-US" dirty="0"/>
              <a:t>AAAA – IPv6 address</a:t>
            </a:r>
          </a:p>
          <a:p>
            <a:r>
              <a:rPr lang="en-US" dirty="0"/>
              <a:t>TXT – Text (free form)</a:t>
            </a:r>
          </a:p>
          <a:p>
            <a:r>
              <a:rPr lang="en-US" dirty="0"/>
              <a:t>MX – Mail Exchange (where to send emails for a domain)</a:t>
            </a:r>
          </a:p>
          <a:p>
            <a:r>
              <a:rPr lang="en-US" dirty="0"/>
              <a:t>CNAME – Canonical Name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418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D1BBE-4AAD-CB40-A2CB-EB0D5FD1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10B25-D73C-EC41-931E-B6736CFB6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Built to be a global, distributed lookup engine.</a:t>
            </a:r>
          </a:p>
          <a:p>
            <a:pPr lvl="1"/>
            <a:r>
              <a:rPr lang="en-US" dirty="0"/>
              <a:t>Because hosts.txt didn’t scale. (No shock there.)</a:t>
            </a:r>
          </a:p>
          <a:p>
            <a:r>
              <a:rPr lang="en-US" dirty="0"/>
              <a:t>Security? Why? It’s public data!</a:t>
            </a:r>
          </a:p>
          <a:p>
            <a:r>
              <a:rPr lang="en-US" dirty="0"/>
              <a:t>Three Pillars of Security:</a:t>
            </a:r>
          </a:p>
          <a:p>
            <a:pPr lvl="1"/>
            <a:r>
              <a:rPr lang="en-US" dirty="0"/>
              <a:t>Confidentiality – only those with permission can read the data.</a:t>
            </a:r>
          </a:p>
          <a:p>
            <a:pPr lvl="1"/>
            <a:r>
              <a:rPr lang="en-US" dirty="0"/>
              <a:t>Integrity – only those with permission can create the data.</a:t>
            </a:r>
          </a:p>
          <a:p>
            <a:pPr lvl="1"/>
            <a:r>
              <a:rPr lang="en-US" dirty="0"/>
              <a:t>Availability – what good is data you can’t access?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93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1355-274F-C24B-934D-516056D8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DNS: A Problem of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36E4-1671-9345-937C-F3592DC57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2008, Dan Kaminsky discovered a cache poisoning attack.</a:t>
            </a:r>
          </a:p>
          <a:p>
            <a:pPr lvl="1"/>
            <a:r>
              <a:rPr lang="en-US" dirty="0"/>
              <a:t>Attackers could change the IP addresses returned for a hostname.</a:t>
            </a:r>
          </a:p>
          <a:p>
            <a:pPr lvl="1"/>
            <a:r>
              <a:rPr lang="en-US" dirty="0"/>
              <a:t>The “fix” doesn’t fix it, just makes it 65k times more difficult.</a:t>
            </a:r>
          </a:p>
          <a:p>
            <a:r>
              <a:rPr lang="en-US" dirty="0"/>
              <a:t>Need a way to verify the integrity of data returned.</a:t>
            </a:r>
          </a:p>
          <a:p>
            <a:r>
              <a:rPr lang="en-US" dirty="0"/>
              <a:t>Digital signatures!</a:t>
            </a:r>
          </a:p>
          <a:p>
            <a:pPr lvl="1"/>
            <a:r>
              <a:rPr lang="en-US" dirty="0"/>
              <a:t>RFC 4033 describing DNSSEC was published in March 2005.</a:t>
            </a:r>
          </a:p>
        </p:txBody>
      </p:sp>
    </p:spTree>
    <p:extLst>
      <p:ext uri="{BB962C8B-B14F-4D97-AF65-F5344CB8AC3E}">
        <p14:creationId xmlns:p14="http://schemas.microsoft.com/office/powerpoint/2010/main" val="3075709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5F3A-3474-4FB6-A782-040FCE1C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&amp; </a:t>
            </a:r>
            <a:br>
              <a:rPr lang="en-US" dirty="0"/>
            </a:br>
            <a:r>
              <a:rPr lang="en-US" dirty="0"/>
              <a:t>Digital Signatures</a:t>
            </a:r>
          </a:p>
        </p:txBody>
      </p:sp>
    </p:spTree>
    <p:extLst>
      <p:ext uri="{BB962C8B-B14F-4D97-AF65-F5344CB8AC3E}">
        <p14:creationId xmlns:p14="http://schemas.microsoft.com/office/powerpoint/2010/main" val="30605789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Bixal Powerpoint Template_FINAL_20200630.pptx" id="{B9DD82CE-4E54-4786-829D-2AC53FA27651}" vid="{DF87526A-AB11-4339-AE46-67531EF37E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Bixal Powerpoint Template_FINAL_20200630</Template>
  <TotalTime>18753</TotalTime>
  <Words>1261</Words>
  <Application>Microsoft Office PowerPoint</Application>
  <PresentationFormat>Widescreen</PresentationFormat>
  <Paragraphs>160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Helvetica Neue</vt:lpstr>
      <vt:lpstr>Helvetica Neue Medium</vt:lpstr>
      <vt:lpstr>Calibri</vt:lpstr>
      <vt:lpstr>Consolas</vt:lpstr>
      <vt:lpstr>Georgia</vt:lpstr>
      <vt:lpstr>21_BasicWhite</vt:lpstr>
      <vt:lpstr>DNSSEC and the Web </vt:lpstr>
      <vt:lpstr>PowerPoint Presentation</vt:lpstr>
      <vt:lpstr>DNS: How does it work?</vt:lpstr>
      <vt:lpstr>DNS Nomenclature</vt:lpstr>
      <vt:lpstr>DNS: Recursive Resolvers</vt:lpstr>
      <vt:lpstr>DNS Resource Records (RRs)</vt:lpstr>
      <vt:lpstr>DNS Overview</vt:lpstr>
      <vt:lpstr>DNS: A Problem of Integrity</vt:lpstr>
      <vt:lpstr>Encryption &amp;  Digital Signatures</vt:lpstr>
      <vt:lpstr>Encryption 101</vt:lpstr>
      <vt:lpstr>DNSSEC</vt:lpstr>
      <vt:lpstr>DNSSEC Queries</vt:lpstr>
      <vt:lpstr>Why do I care?</vt:lpstr>
      <vt:lpstr>Secure DNS Resources</vt:lpstr>
      <vt:lpstr>SVCB and HTTPS RRs</vt:lpstr>
      <vt:lpstr>DANE</vt:lpstr>
      <vt:lpstr>DANE – TLSA</vt:lpstr>
      <vt:lpstr>DANE – SSHFP</vt:lpstr>
      <vt:lpstr>DANE – SMIMEA</vt:lpstr>
      <vt:lpstr>DNSSEC</vt:lpstr>
      <vt:lpstr>Go forth and secure!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DNSSEC, Drupal, and the Web </dc:title>
  <dc:creator>John Franklin</dc:creator>
  <cp:lastModifiedBy>John Franklin</cp:lastModifiedBy>
  <cp:revision>34</cp:revision>
  <dcterms:created xsi:type="dcterms:W3CDTF">2021-09-04T00:29:58Z</dcterms:created>
  <dcterms:modified xsi:type="dcterms:W3CDTF">2024-08-16T20:22:30Z</dcterms:modified>
</cp:coreProperties>
</file>